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Cardo" charset="1" panose="02020600000000000000"/>
      <p:regular r:id="rId14"/>
    </p:embeddedFont>
    <p:embeddedFont>
      <p:font typeface="Cardo Bold" charset="1" panose="02020804080000020003"/>
      <p:regular r:id="rId15"/>
    </p:embeddedFont>
    <p:embeddedFont>
      <p:font typeface="Cardo Italics" charset="1" panose="02020600000000000000"/>
      <p:regular r:id="rId16"/>
    </p:embeddedFont>
    <p:embeddedFont>
      <p:font typeface="Cormorant Garamond Medium" charset="1" panose="00000600000000000000"/>
      <p:regular r:id="rId17"/>
    </p:embeddedFont>
    <p:embeddedFont>
      <p:font typeface="Cormorant Garamond Medium Bold" charset="1" panose="00000700000000000000"/>
      <p:regular r:id="rId18"/>
    </p:embeddedFont>
    <p:embeddedFont>
      <p:font typeface="Cormorant Garamond Medium Italics" charset="1" panose="00000600000000000000"/>
      <p:regular r:id="rId19"/>
    </p:embeddedFont>
    <p:embeddedFont>
      <p:font typeface="Cormorant Garamond Medium Bold Italics" charset="1" panose="00000700000000000000"/>
      <p:regular r:id="rId20"/>
    </p:embeddedFont>
    <p:embeddedFont>
      <p:font typeface="The Seasons Light" charset="1" panose="00000000000000000000"/>
      <p:regular r:id="rId21"/>
    </p:embeddedFont>
    <p:embeddedFont>
      <p:font typeface="The Seasons Light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ithub.com/BYNNNNN/apikasi-coffeeshop"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005738" y="3300482"/>
            <a:ext cx="7641615" cy="584583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428648" y="-716402"/>
            <a:ext cx="3586584" cy="2976864"/>
          </a:xfrm>
          <a:prstGeom prst="rect">
            <a:avLst/>
          </a:prstGeom>
        </p:spPr>
      </p:pic>
      <p:sp>
        <p:nvSpPr>
          <p:cNvPr name="TextBox 4" id="4"/>
          <p:cNvSpPr txBox="true"/>
          <p:nvPr/>
        </p:nvSpPr>
        <p:spPr>
          <a:xfrm rot="0">
            <a:off x="405401" y="2418587"/>
            <a:ext cx="10675185" cy="1668540"/>
          </a:xfrm>
          <a:prstGeom prst="rect">
            <a:avLst/>
          </a:prstGeom>
        </p:spPr>
        <p:txBody>
          <a:bodyPr anchor="t" rtlCol="false" tIns="0" lIns="0" bIns="0" rIns="0">
            <a:spAutoFit/>
          </a:bodyPr>
          <a:lstStyle/>
          <a:p>
            <a:pPr algn="ctr">
              <a:lnSpc>
                <a:spcPts val="6733"/>
              </a:lnSpc>
            </a:pPr>
            <a:r>
              <a:rPr lang="en-US" sz="4809">
                <a:solidFill>
                  <a:srgbClr val="F8FEFF"/>
                </a:solidFill>
                <a:latin typeface="Cardo Bold"/>
              </a:rPr>
              <a:t>PEMROGRAMAN BERORIENTASI OBJEK</a:t>
            </a:r>
          </a:p>
        </p:txBody>
      </p:sp>
      <p:sp>
        <p:nvSpPr>
          <p:cNvPr name="TextBox 5" id="5"/>
          <p:cNvSpPr txBox="true"/>
          <p:nvPr/>
        </p:nvSpPr>
        <p:spPr>
          <a:xfrm rot="0">
            <a:off x="2000794" y="4165726"/>
            <a:ext cx="7484399" cy="763921"/>
          </a:xfrm>
          <a:prstGeom prst="rect">
            <a:avLst/>
          </a:prstGeom>
        </p:spPr>
        <p:txBody>
          <a:bodyPr anchor="t" rtlCol="false" tIns="0" lIns="0" bIns="0" rIns="0">
            <a:spAutoFit/>
          </a:bodyPr>
          <a:lstStyle/>
          <a:p>
            <a:pPr algn="ctr">
              <a:lnSpc>
                <a:spcPts val="6235"/>
              </a:lnSpc>
            </a:pPr>
            <a:r>
              <a:rPr lang="en-US" sz="4453">
                <a:solidFill>
                  <a:srgbClr val="4A92D0"/>
                </a:solidFill>
                <a:latin typeface="Cormorant Garamond Medium Bold"/>
              </a:rPr>
              <a:t>Aplikasi pemesanan di coffe shop</a:t>
            </a:r>
          </a:p>
        </p:txBody>
      </p:sp>
      <p:sp>
        <p:nvSpPr>
          <p:cNvPr name="TextBox 6" id="6"/>
          <p:cNvSpPr txBox="true"/>
          <p:nvPr/>
        </p:nvSpPr>
        <p:spPr>
          <a:xfrm rot="0">
            <a:off x="2132721" y="5220380"/>
            <a:ext cx="7220545" cy="470820"/>
          </a:xfrm>
          <a:prstGeom prst="rect">
            <a:avLst/>
          </a:prstGeom>
        </p:spPr>
        <p:txBody>
          <a:bodyPr anchor="t" rtlCol="false" tIns="0" lIns="0" bIns="0" rIns="0">
            <a:spAutoFit/>
          </a:bodyPr>
          <a:lstStyle/>
          <a:p>
            <a:pPr algn="ctr">
              <a:lnSpc>
                <a:spcPts val="3974"/>
              </a:lnSpc>
            </a:pPr>
            <a:r>
              <a:rPr lang="en-US" sz="2838">
                <a:solidFill>
                  <a:srgbClr val="84DCF3"/>
                </a:solidFill>
                <a:latin typeface="Cormorant Garamond Medium"/>
                <a:hlinkClick r:id="rId4" tooltip="https://github.com/BYNNNNN/apikasi-coffeeshop"/>
              </a:rPr>
              <a:t>https://github.com/BYNNNNN/apikasi-coffeeshop</a:t>
            </a:r>
          </a:p>
        </p:txBody>
      </p:sp>
      <p:sp>
        <p:nvSpPr>
          <p:cNvPr name="TextBox 7" id="7"/>
          <p:cNvSpPr txBox="true"/>
          <p:nvPr/>
        </p:nvSpPr>
        <p:spPr>
          <a:xfrm rot="0">
            <a:off x="2689609" y="6441400"/>
            <a:ext cx="6106768" cy="2289061"/>
          </a:xfrm>
          <a:prstGeom prst="rect">
            <a:avLst/>
          </a:prstGeom>
        </p:spPr>
        <p:txBody>
          <a:bodyPr anchor="t" rtlCol="false" tIns="0" lIns="0" bIns="0" rIns="0">
            <a:spAutoFit/>
          </a:bodyPr>
          <a:lstStyle/>
          <a:p>
            <a:pPr algn="ctr">
              <a:lnSpc>
                <a:spcPts val="6079"/>
              </a:lnSpc>
            </a:pPr>
            <a:r>
              <a:rPr lang="en-US" sz="4342">
                <a:solidFill>
                  <a:srgbClr val="FFFFFF"/>
                </a:solidFill>
                <a:latin typeface="The Seasons Light Bold"/>
              </a:rPr>
              <a:t>NAMA : SURYO BINTORO</a:t>
            </a:r>
          </a:p>
          <a:p>
            <a:pPr algn="ctr">
              <a:lnSpc>
                <a:spcPts val="6079"/>
              </a:lnSpc>
            </a:pPr>
            <a:r>
              <a:rPr lang="en-US" sz="4342">
                <a:solidFill>
                  <a:srgbClr val="FFFFFF"/>
                </a:solidFill>
                <a:latin typeface="The Seasons Light Bold"/>
              </a:rPr>
              <a:t>NIM : 2100018396</a:t>
            </a:r>
          </a:p>
          <a:p>
            <a:pPr algn="ctr">
              <a:lnSpc>
                <a:spcPts val="6079"/>
              </a:lnSpc>
            </a:pPr>
            <a:r>
              <a:rPr lang="en-US" sz="4342">
                <a:solidFill>
                  <a:srgbClr val="FFFFFF"/>
                </a:solidFill>
                <a:latin typeface="The Seasons Light Bold"/>
              </a:rPr>
              <a:t>KELAS : 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000021" y="2457912"/>
            <a:ext cx="2799310" cy="625506"/>
            <a:chOff x="0" y="0"/>
            <a:chExt cx="3732413" cy="834007"/>
          </a:xfrm>
        </p:grpSpPr>
        <p:sp>
          <p:nvSpPr>
            <p:cNvPr name="AutoShape 3" id="3"/>
            <p:cNvSpPr/>
            <p:nvPr/>
          </p:nvSpPr>
          <p:spPr>
            <a:xfrm rot="0">
              <a:off x="0" y="0"/>
              <a:ext cx="3732413" cy="834007"/>
            </a:xfrm>
            <a:prstGeom prst="rect">
              <a:avLst/>
            </a:prstGeom>
            <a:solidFill>
              <a:srgbClr val="10B5BF"/>
            </a:solidFill>
          </p:spPr>
        </p:sp>
        <p:sp>
          <p:nvSpPr>
            <p:cNvPr name="TextBox 4" id="4"/>
            <p:cNvSpPr txBox="true"/>
            <p:nvPr/>
          </p:nvSpPr>
          <p:spPr>
            <a:xfrm rot="0">
              <a:off x="279691" y="147552"/>
              <a:ext cx="3173030" cy="503132"/>
            </a:xfrm>
            <a:prstGeom prst="rect">
              <a:avLst/>
            </a:prstGeom>
          </p:spPr>
          <p:txBody>
            <a:bodyPr anchor="t" rtlCol="false" tIns="0" lIns="0" bIns="0" rIns="0">
              <a:spAutoFit/>
            </a:bodyPr>
            <a:lstStyle/>
            <a:p>
              <a:pPr>
                <a:lnSpc>
                  <a:spcPts val="3219"/>
                </a:lnSpc>
              </a:pPr>
              <a:r>
                <a:rPr lang="en-US" sz="2300">
                  <a:solidFill>
                    <a:srgbClr val="FFFFFF"/>
                  </a:solidFill>
                  <a:latin typeface="Poppins Light"/>
                </a:rPr>
                <a:t>coffeshopp.java</a:t>
              </a:r>
            </a:p>
          </p:txBody>
        </p:sp>
      </p:grpSp>
      <p:pic>
        <p:nvPicPr>
          <p:cNvPr name="Picture 5" id="5"/>
          <p:cNvPicPr>
            <a:picLocks noChangeAspect="true"/>
          </p:cNvPicPr>
          <p:nvPr/>
        </p:nvPicPr>
        <p:blipFill>
          <a:blip r:embed="rId2"/>
          <a:srcRect l="0" t="0" r="0" b="0"/>
          <a:stretch>
            <a:fillRect/>
          </a:stretch>
        </p:blipFill>
        <p:spPr>
          <a:xfrm flipH="false" flipV="false" rot="0">
            <a:off x="3991440" y="3456458"/>
            <a:ext cx="10305120" cy="5801842"/>
          </a:xfrm>
          <a:prstGeom prst="rect">
            <a:avLst/>
          </a:prstGeom>
        </p:spPr>
      </p:pic>
      <p:sp>
        <p:nvSpPr>
          <p:cNvPr name="TextBox 6" id="6"/>
          <p:cNvSpPr txBox="true"/>
          <p:nvPr/>
        </p:nvSpPr>
        <p:spPr>
          <a:xfrm rot="0">
            <a:off x="1016546" y="1019175"/>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CODINGAN DI IDE</a:t>
            </a:r>
          </a:p>
        </p:txBody>
      </p:sp>
      <p:pic>
        <p:nvPicPr>
          <p:cNvPr name="Picture 7" id="7"/>
          <p:cNvPicPr>
            <a:picLocks noChangeAspect="true"/>
          </p:cNvPicPr>
          <p:nvPr/>
        </p:nvPicPr>
        <p:blipFill>
          <a:blip r:embed="rId3"/>
          <a:srcRect l="0" t="0" r="0" b="0"/>
          <a:stretch>
            <a:fillRect/>
          </a:stretch>
        </p:blipFill>
        <p:spPr>
          <a:xfrm flipH="false" flipV="false" rot="904369">
            <a:off x="12808684" y="-1369131"/>
            <a:ext cx="7160084" cy="5477464"/>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004908" y="-1193438"/>
            <a:ext cx="4114800" cy="41148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921362"/>
            <a:ext cx="7893836" cy="444427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365464" y="2921362"/>
            <a:ext cx="7893836" cy="4444275"/>
          </a:xfrm>
          <a:prstGeom prst="rect">
            <a:avLst/>
          </a:prstGeom>
        </p:spPr>
      </p:pic>
      <p:sp>
        <p:nvSpPr>
          <p:cNvPr name="TextBox 5" id="5"/>
          <p:cNvSpPr txBox="true"/>
          <p:nvPr/>
        </p:nvSpPr>
        <p:spPr>
          <a:xfrm rot="0">
            <a:off x="1028700" y="706422"/>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TAMPILAN LUARAN PROGRAM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906039"/>
            <a:ext cx="7948268" cy="44749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311032" y="2906039"/>
            <a:ext cx="7948268" cy="4474921"/>
          </a:xfrm>
          <a:prstGeom prst="rect">
            <a:avLst/>
          </a:prstGeom>
        </p:spPr>
      </p:pic>
      <p:sp>
        <p:nvSpPr>
          <p:cNvPr name="TextBox 4" id="4"/>
          <p:cNvSpPr txBox="true"/>
          <p:nvPr/>
        </p:nvSpPr>
        <p:spPr>
          <a:xfrm rot="0">
            <a:off x="1028700" y="706422"/>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TAMPILAN LUARAN PROGRAM</a:t>
            </a:r>
          </a:p>
        </p:txBody>
      </p:sp>
      <p:pic>
        <p:nvPicPr>
          <p:cNvPr name="Picture 5" id="5"/>
          <p:cNvPicPr>
            <a:picLocks noChangeAspect="true"/>
          </p:cNvPicPr>
          <p:nvPr/>
        </p:nvPicPr>
        <p:blipFill>
          <a:blip r:embed="rId4"/>
          <a:srcRect l="0" t="0" r="0" b="0"/>
          <a:stretch>
            <a:fillRect/>
          </a:stretch>
        </p:blipFill>
        <p:spPr>
          <a:xfrm flipH="false" flipV="false" rot="-7698346">
            <a:off x="12669366" y="-1060610"/>
            <a:ext cx="2866797" cy="295546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7698346">
            <a:off x="8614722" y="7780570"/>
            <a:ext cx="2866797" cy="295546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16672">
            <a:off x="13796401" y="1064071"/>
            <a:ext cx="2776104" cy="255906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365952" y="2752151"/>
            <a:ext cx="11556096" cy="6506149"/>
          </a:xfrm>
          <a:prstGeom prst="rect">
            <a:avLst/>
          </a:prstGeom>
        </p:spPr>
      </p:pic>
      <p:sp>
        <p:nvSpPr>
          <p:cNvPr name="TextBox 4" id="4"/>
          <p:cNvSpPr txBox="true"/>
          <p:nvPr/>
        </p:nvSpPr>
        <p:spPr>
          <a:xfrm rot="0">
            <a:off x="1028700" y="592113"/>
            <a:ext cx="16230600"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TAMPILAN UNGGAHAN HALAMAN PROJEK GITHUB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5143500"/>
            <a:ext cx="8674271" cy="27432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SEKIAN</a:t>
            </a:r>
          </a:p>
          <a:p>
            <a:pPr>
              <a:lnSpc>
                <a:spcPts val="10800"/>
              </a:lnSpc>
            </a:pPr>
            <a:r>
              <a:rPr lang="en-US" sz="9000">
                <a:solidFill>
                  <a:srgbClr val="FFFFFF"/>
                </a:solidFill>
                <a:latin typeface="Poppins Medium Bold"/>
              </a:rPr>
              <a:t>TERIMA KASIH</a:t>
            </a:r>
          </a:p>
        </p:txBody>
      </p:sp>
      <p:pic>
        <p:nvPicPr>
          <p:cNvPr name="Picture 3" id="3"/>
          <p:cNvPicPr>
            <a:picLocks noChangeAspect="true"/>
          </p:cNvPicPr>
          <p:nvPr/>
        </p:nvPicPr>
        <p:blipFill>
          <a:blip r:embed="rId2"/>
          <a:srcRect l="0" t="0" r="0" b="0"/>
          <a:stretch>
            <a:fillRect/>
          </a:stretch>
        </p:blipFill>
        <p:spPr>
          <a:xfrm flipH="false" flipV="false" rot="0">
            <a:off x="9144000" y="-1400753"/>
            <a:ext cx="7160084" cy="547746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7698346">
            <a:off x="14309952" y="2598981"/>
            <a:ext cx="2866797" cy="2955461"/>
          </a:xfrm>
          <a:prstGeom prst="rect">
            <a:avLst/>
          </a:prstGeom>
        </p:spPr>
      </p:pic>
      <p:sp>
        <p:nvSpPr>
          <p:cNvPr name="AutoShape 5" id="5"/>
          <p:cNvSpPr/>
          <p:nvPr/>
        </p:nvSpPr>
        <p:spPr>
          <a:xfrm rot="3774">
            <a:off x="1028697" y="7872412"/>
            <a:ext cx="8674276" cy="0"/>
          </a:xfrm>
          <a:prstGeom prst="line">
            <a:avLst/>
          </a:prstGeom>
          <a:ln cap="rnd" w="19050">
            <a:solidFill>
              <a:srgbClr val="10B5B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436964" y="410048"/>
            <a:ext cx="3282359" cy="3383875"/>
          </a:xfrm>
          <a:prstGeom prst="rect">
            <a:avLst/>
          </a:prstGeom>
        </p:spPr>
      </p:pic>
      <p:grpSp>
        <p:nvGrpSpPr>
          <p:cNvPr name="Group 3" id="3"/>
          <p:cNvGrpSpPr/>
          <p:nvPr/>
        </p:nvGrpSpPr>
        <p:grpSpPr>
          <a:xfrm rot="0">
            <a:off x="7411012" y="2276278"/>
            <a:ext cx="8833319" cy="5734444"/>
            <a:chOff x="0" y="0"/>
            <a:chExt cx="11777759" cy="7645925"/>
          </a:xfrm>
        </p:grpSpPr>
        <p:sp>
          <p:nvSpPr>
            <p:cNvPr name="TextBox 4" id="4"/>
            <p:cNvSpPr txBox="true"/>
            <p:nvPr/>
          </p:nvSpPr>
          <p:spPr>
            <a:xfrm rot="0">
              <a:off x="0" y="0"/>
              <a:ext cx="11777759"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DESKRIPSI APLIKASI</a:t>
              </a:r>
            </a:p>
          </p:txBody>
        </p:sp>
        <p:sp>
          <p:nvSpPr>
            <p:cNvPr name="TextBox 5" id="5"/>
            <p:cNvSpPr txBox="true"/>
            <p:nvPr/>
          </p:nvSpPr>
          <p:spPr>
            <a:xfrm rot="0">
              <a:off x="0" y="4494420"/>
              <a:ext cx="11777759" cy="2945765"/>
            </a:xfrm>
            <a:prstGeom prst="rect">
              <a:avLst/>
            </a:prstGeom>
          </p:spPr>
          <p:txBody>
            <a:bodyPr anchor="t" rtlCol="false" tIns="0" lIns="0" bIns="0" rIns="0">
              <a:spAutoFit/>
            </a:bodyPr>
            <a:lstStyle/>
            <a:p>
              <a:pPr>
                <a:lnSpc>
                  <a:spcPts val="3569"/>
                </a:lnSpc>
              </a:pPr>
              <a:r>
                <a:rPr lang="en-US" sz="2550">
                  <a:solidFill>
                    <a:srgbClr val="FFFFFF"/>
                  </a:solidFill>
                  <a:latin typeface="Poppins Light"/>
                </a:rPr>
                <a:t>Program aplikasi ini merupakan program yang berbasis java, didalam aplikasi menerapkan OOP. Yaitu program kasir untuk membuat pemesanan, melihat daftar pesanan, dan pembayaran dalam coffee shop dan akan menghasilkan struk pembayaran.</a:t>
              </a:r>
            </a:p>
          </p:txBody>
        </p:sp>
      </p:grpSp>
      <p:grpSp>
        <p:nvGrpSpPr>
          <p:cNvPr name="Group 6" id="6"/>
          <p:cNvGrpSpPr>
            <a:grpSpLocks noChangeAspect="true"/>
          </p:cNvGrpSpPr>
          <p:nvPr/>
        </p:nvGrpSpPr>
        <p:grpSpPr>
          <a:xfrm rot="0">
            <a:off x="1028700" y="1028700"/>
            <a:ext cx="4159154" cy="8229600"/>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4" r="-64"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13130" y="1328132"/>
            <a:ext cx="1901285" cy="6700564"/>
          </a:xfrm>
          <a:prstGeom prst="rect">
            <a:avLst/>
          </a:prstGeom>
        </p:spPr>
      </p:pic>
      <p:sp>
        <p:nvSpPr>
          <p:cNvPr name="TextBox 3" id="3"/>
          <p:cNvSpPr txBox="true"/>
          <p:nvPr/>
        </p:nvSpPr>
        <p:spPr>
          <a:xfrm rot="0">
            <a:off x="1435600" y="2144764"/>
            <a:ext cx="6508611" cy="253365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FITUR FITUR APLIKASI</a:t>
            </a:r>
          </a:p>
        </p:txBody>
      </p:sp>
      <p:grpSp>
        <p:nvGrpSpPr>
          <p:cNvPr name="Group 4" id="4"/>
          <p:cNvGrpSpPr/>
          <p:nvPr/>
        </p:nvGrpSpPr>
        <p:grpSpPr>
          <a:xfrm rot="0">
            <a:off x="10426090" y="2144764"/>
            <a:ext cx="5887373" cy="4736424"/>
            <a:chOff x="0" y="0"/>
            <a:chExt cx="7849830" cy="6315231"/>
          </a:xfrm>
        </p:grpSpPr>
        <p:sp>
          <p:nvSpPr>
            <p:cNvPr name="TextBox 5" id="5"/>
            <p:cNvSpPr txBox="true"/>
            <p:nvPr/>
          </p:nvSpPr>
          <p:spPr>
            <a:xfrm rot="0">
              <a:off x="0" y="-57150"/>
              <a:ext cx="7849830" cy="556683"/>
            </a:xfrm>
            <a:prstGeom prst="rect">
              <a:avLst/>
            </a:prstGeom>
          </p:spPr>
          <p:txBody>
            <a:bodyPr anchor="t" rtlCol="false" tIns="0" lIns="0" bIns="0" rIns="0">
              <a:spAutoFit/>
            </a:bodyPr>
            <a:lstStyle/>
            <a:p>
              <a:pPr marL="539750" indent="-269875" lvl="1">
                <a:lnSpc>
                  <a:spcPts val="3500"/>
                </a:lnSpc>
                <a:buFont typeface="Arial"/>
                <a:buChar char="•"/>
              </a:pPr>
              <a:r>
                <a:rPr lang="en-US" sz="2500">
                  <a:solidFill>
                    <a:srgbClr val="FFFFFF"/>
                  </a:solidFill>
                  <a:latin typeface="Poppins Light"/>
                </a:rPr>
                <a:t>PEMBELIAN</a:t>
              </a:r>
            </a:p>
          </p:txBody>
        </p:sp>
        <p:sp>
          <p:nvSpPr>
            <p:cNvPr name="AutoShape 6" id="6"/>
            <p:cNvSpPr/>
            <p:nvPr/>
          </p:nvSpPr>
          <p:spPr>
            <a:xfrm rot="0">
              <a:off x="0" y="109848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693197"/>
              <a:ext cx="7849830" cy="504613"/>
            </a:xfrm>
            <a:prstGeom prst="rect">
              <a:avLst/>
            </a:prstGeom>
          </p:spPr>
          <p:txBody>
            <a:bodyPr anchor="t" rtlCol="false" tIns="0" lIns="0" bIns="0" rIns="0">
              <a:spAutoFit/>
            </a:bodyPr>
            <a:lstStyle/>
            <a:p>
              <a:pPr marL="507365" indent="-253682" lvl="1">
                <a:lnSpc>
                  <a:spcPts val="3290"/>
                </a:lnSpc>
                <a:buFont typeface="Arial"/>
                <a:buChar char="•"/>
              </a:pPr>
              <a:r>
                <a:rPr lang="en-US" sz="2350">
                  <a:solidFill>
                    <a:srgbClr val="FFFFFF"/>
                  </a:solidFill>
                  <a:latin typeface="Poppins Light"/>
                </a:rPr>
                <a:t>DAFTAR PEMBELIAN</a:t>
              </a:r>
            </a:p>
          </p:txBody>
        </p:sp>
        <p:sp>
          <p:nvSpPr>
            <p:cNvPr name="AutoShape 8" id="8"/>
            <p:cNvSpPr/>
            <p:nvPr/>
          </p:nvSpPr>
          <p:spPr>
            <a:xfrm rot="0">
              <a:off x="0" y="2827238"/>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3402903"/>
              <a:ext cx="7849830" cy="556683"/>
            </a:xfrm>
            <a:prstGeom prst="rect">
              <a:avLst/>
            </a:prstGeom>
          </p:spPr>
          <p:txBody>
            <a:bodyPr anchor="t" rtlCol="false" tIns="0" lIns="0" bIns="0" rIns="0">
              <a:spAutoFit/>
            </a:bodyPr>
            <a:lstStyle/>
            <a:p>
              <a:pPr marL="539750" indent="-269875" lvl="1">
                <a:lnSpc>
                  <a:spcPts val="3500"/>
                </a:lnSpc>
                <a:buFont typeface="Arial"/>
                <a:buChar char="•"/>
              </a:pPr>
              <a:r>
                <a:rPr lang="en-US" sz="2500">
                  <a:solidFill>
                    <a:srgbClr val="FFFFFF"/>
                  </a:solidFill>
                  <a:latin typeface="Poppins Light"/>
                </a:rPr>
                <a:t>STRUK PEMBELIAN</a:t>
              </a:r>
            </a:p>
          </p:txBody>
        </p:sp>
        <p:sp>
          <p:nvSpPr>
            <p:cNvPr name="AutoShape 10" id="10"/>
            <p:cNvSpPr/>
            <p:nvPr/>
          </p:nvSpPr>
          <p:spPr>
            <a:xfrm rot="0">
              <a:off x="0" y="4558535"/>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5134200"/>
              <a:ext cx="7849830" cy="556683"/>
            </a:xfrm>
            <a:prstGeom prst="rect">
              <a:avLst/>
            </a:prstGeom>
          </p:spPr>
          <p:txBody>
            <a:bodyPr anchor="t" rtlCol="false" tIns="0" lIns="0" bIns="0" rIns="0">
              <a:spAutoFit/>
            </a:bodyPr>
            <a:lstStyle/>
            <a:p>
              <a:pPr marL="539750" indent="-269875" lvl="1">
                <a:lnSpc>
                  <a:spcPts val="3500"/>
                </a:lnSpc>
                <a:buFont typeface="Arial"/>
                <a:buChar char="•"/>
              </a:pPr>
              <a:r>
                <a:rPr lang="en-US" sz="2500">
                  <a:solidFill>
                    <a:srgbClr val="FFFFFF"/>
                  </a:solidFill>
                  <a:latin typeface="Poppins Light"/>
                </a:rPr>
                <a:t>KELUAR</a:t>
              </a:r>
            </a:p>
          </p:txBody>
        </p:sp>
        <p:sp>
          <p:nvSpPr>
            <p:cNvPr name="AutoShape 12" id="12"/>
            <p:cNvSpPr/>
            <p:nvPr/>
          </p:nvSpPr>
          <p:spPr>
            <a:xfrm rot="0">
              <a:off x="0" y="6289831"/>
              <a:ext cx="7849830"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459858" y="1579546"/>
            <a:ext cx="6167680"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ALUR KERJA APLIKASI</a:t>
            </a:r>
          </a:p>
        </p:txBody>
      </p:sp>
      <p:sp>
        <p:nvSpPr>
          <p:cNvPr name="TextBox 3" id="3"/>
          <p:cNvSpPr txBox="true"/>
          <p:nvPr/>
        </p:nvSpPr>
        <p:spPr>
          <a:xfrm rot="0">
            <a:off x="10131003" y="1276680"/>
            <a:ext cx="7128297" cy="7781720"/>
          </a:xfrm>
          <a:prstGeom prst="rect">
            <a:avLst/>
          </a:prstGeom>
        </p:spPr>
        <p:txBody>
          <a:bodyPr anchor="t" rtlCol="false" tIns="0" lIns="0" bIns="0" rIns="0">
            <a:spAutoFit/>
          </a:bodyPr>
          <a:lstStyle/>
          <a:p>
            <a:pPr marL="451725" indent="-225863" lvl="1">
              <a:lnSpc>
                <a:spcPts val="2929"/>
              </a:lnSpc>
              <a:buFont typeface="Arial"/>
              <a:buChar char="•"/>
            </a:pPr>
            <a:r>
              <a:rPr lang="en-US" sz="2092">
                <a:solidFill>
                  <a:srgbClr val="FFFFFF"/>
                </a:solidFill>
                <a:latin typeface="Poppins Light"/>
              </a:rPr>
              <a:t>Pertama user menginputkan pilihan pada menu antara pembelian, daftar pembelian atau struk pembelian</a:t>
            </a:r>
          </a:p>
          <a:p>
            <a:pPr marL="451725" indent="-225863" lvl="1">
              <a:lnSpc>
                <a:spcPts val="2929"/>
              </a:lnSpc>
              <a:buFont typeface="Arial"/>
              <a:buChar char="•"/>
            </a:pPr>
            <a:r>
              <a:rPr lang="en-US" sz="2092">
                <a:solidFill>
                  <a:srgbClr val="FFFFFF"/>
                </a:solidFill>
                <a:latin typeface="Poppins Light"/>
              </a:rPr>
              <a:t>User disarankan untuk memilih pembelian terlebih dahulu, setelah user memilih pembelian, user harus menginputkan lagi pesanan apa yang dipesan pada menu yang tertera, jika sudah klik submit</a:t>
            </a:r>
          </a:p>
          <a:p>
            <a:pPr marL="451725" indent="-225863" lvl="1">
              <a:lnSpc>
                <a:spcPts val="2929"/>
              </a:lnSpc>
              <a:buFont typeface="Arial"/>
              <a:buChar char="•"/>
            </a:pPr>
            <a:r>
              <a:rPr lang="en-US" sz="2092">
                <a:solidFill>
                  <a:srgbClr val="FFFFFF"/>
                </a:solidFill>
                <a:latin typeface="Poppins Light"/>
              </a:rPr>
              <a:t>Kemudian kembali ke menu awal, jika user memilih menu daftar pembelian maka akan terlihat pesanan apa saja yang telah dipesan, dan juga untuk memastikan apakah pesanan yang di pesan telah sesuai</a:t>
            </a:r>
          </a:p>
          <a:p>
            <a:pPr marL="451725" indent="-225863" lvl="1">
              <a:lnSpc>
                <a:spcPts val="2929"/>
              </a:lnSpc>
              <a:buFont typeface="Arial"/>
              <a:buChar char="•"/>
            </a:pPr>
            <a:r>
              <a:rPr lang="en-US" sz="2092">
                <a:solidFill>
                  <a:srgbClr val="FFFFFF"/>
                </a:solidFill>
                <a:latin typeface="Poppins Light"/>
              </a:rPr>
              <a:t>Kemudian jika user memilih menu struk pembelian maka akan menampilkan daftar pesanan yang telah dipesan dan harga total dari pesanan yang telah dipesan</a:t>
            </a:r>
          </a:p>
          <a:p>
            <a:pPr marL="451725" indent="-225863" lvl="1">
              <a:lnSpc>
                <a:spcPts val="2929"/>
              </a:lnSpc>
              <a:buFont typeface="Arial"/>
              <a:buChar char="•"/>
            </a:pPr>
            <a:r>
              <a:rPr lang="en-US" sz="2092">
                <a:solidFill>
                  <a:srgbClr val="FFFFFF"/>
                </a:solidFill>
                <a:latin typeface="Poppins Light"/>
              </a:rPr>
              <a:t>Setelah itu user akan menginputkan sejumlah uang yang diberikan untuk pembayaran dan setelah melakukan pembayaran maka akan muncul kembaliannya</a:t>
            </a:r>
          </a:p>
          <a:p>
            <a:pPr marL="451725" indent="-225863" lvl="1">
              <a:lnSpc>
                <a:spcPts val="2845"/>
              </a:lnSpc>
              <a:buFont typeface="Arial"/>
              <a:buChar char="•"/>
            </a:pPr>
            <a:r>
              <a:rPr lang="en-US" sz="2092">
                <a:solidFill>
                  <a:srgbClr val="FFFFFF"/>
                </a:solidFill>
                <a:latin typeface="Poppins Light"/>
              </a:rPr>
              <a:t>jika sudah klik selesai</a:t>
            </a:r>
          </a:p>
        </p:txBody>
      </p:sp>
      <p:sp>
        <p:nvSpPr>
          <p:cNvPr name="AutoShape 4" id="4"/>
          <p:cNvSpPr/>
          <p:nvPr/>
        </p:nvSpPr>
        <p:spPr>
          <a:xfrm rot="-5400000">
            <a:off x="4932719" y="5133975"/>
            <a:ext cx="7638389" cy="0"/>
          </a:xfrm>
          <a:prstGeom prst="line">
            <a:avLst/>
          </a:prstGeom>
          <a:ln cap="rnd" w="19050">
            <a:solidFill>
              <a:srgbClr val="10B5BF"/>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6615256">
            <a:off x="1186905" y="5576987"/>
            <a:ext cx="3282359" cy="338387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rot="-4333">
            <a:off x="1028709" y="2736795"/>
            <a:ext cx="7556427" cy="0"/>
          </a:xfrm>
          <a:prstGeom prst="line">
            <a:avLst/>
          </a:prstGeom>
          <a:ln cap="rnd" w="19050">
            <a:solidFill>
              <a:srgbClr val="10B5BF"/>
            </a:solidFill>
            <a:prstDash val="solid"/>
            <a:headEnd type="none" len="sm" w="sm"/>
            <a:tailEnd type="none" len="sm" w="sm"/>
          </a:ln>
        </p:spPr>
      </p:sp>
      <p:grpSp>
        <p:nvGrpSpPr>
          <p:cNvPr name="Group 3" id="3"/>
          <p:cNvGrpSpPr/>
          <p:nvPr/>
        </p:nvGrpSpPr>
        <p:grpSpPr>
          <a:xfrm rot="0">
            <a:off x="1028700" y="2963308"/>
            <a:ext cx="5053768" cy="672975"/>
            <a:chOff x="0" y="0"/>
            <a:chExt cx="6738357" cy="897299"/>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96999" cy="89729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73901" y="44500"/>
              <a:ext cx="786255" cy="80830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981387" y="44500"/>
              <a:ext cx="834080" cy="80830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66198" y="0"/>
              <a:ext cx="672159" cy="897299"/>
            </a:xfrm>
            <a:prstGeom prst="rect">
              <a:avLst/>
            </a:prstGeom>
          </p:spPr>
        </p:pic>
      </p:grpSp>
      <p:grpSp>
        <p:nvGrpSpPr>
          <p:cNvPr name="Group 8" id="8"/>
          <p:cNvGrpSpPr/>
          <p:nvPr/>
        </p:nvGrpSpPr>
        <p:grpSpPr>
          <a:xfrm rot="0">
            <a:off x="9144000" y="1695923"/>
            <a:ext cx="8115300" cy="7228204"/>
            <a:chOff x="0" y="0"/>
            <a:chExt cx="2137363" cy="1903724"/>
          </a:xfrm>
        </p:grpSpPr>
        <p:sp>
          <p:nvSpPr>
            <p:cNvPr name="Freeform 9" id="9"/>
            <p:cNvSpPr/>
            <p:nvPr/>
          </p:nvSpPr>
          <p:spPr>
            <a:xfrm>
              <a:off x="0" y="0"/>
              <a:ext cx="2137363" cy="1903724"/>
            </a:xfrm>
            <a:custGeom>
              <a:avLst/>
              <a:gdLst/>
              <a:ahLst/>
              <a:cxnLst/>
              <a:rect r="r" b="b" t="t" l="l"/>
              <a:pathLst>
                <a:path h="1903724" w="2137363">
                  <a:moveTo>
                    <a:pt x="0" y="0"/>
                  </a:moveTo>
                  <a:lnTo>
                    <a:pt x="2137363" y="0"/>
                  </a:lnTo>
                  <a:lnTo>
                    <a:pt x="2137363" y="1903724"/>
                  </a:lnTo>
                  <a:lnTo>
                    <a:pt x="0" y="1903724"/>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pic>
        <p:nvPicPr>
          <p:cNvPr name="Picture 11" id="11"/>
          <p:cNvPicPr>
            <a:picLocks noChangeAspect="true"/>
          </p:cNvPicPr>
          <p:nvPr/>
        </p:nvPicPr>
        <p:blipFill>
          <a:blip r:embed="rId10"/>
          <a:srcRect l="0" t="0" r="0" b="0"/>
          <a:stretch>
            <a:fillRect/>
          </a:stretch>
        </p:blipFill>
        <p:spPr>
          <a:xfrm flipH="false" flipV="false" rot="0">
            <a:off x="9374042" y="1898739"/>
            <a:ext cx="7645502" cy="6838352"/>
          </a:xfrm>
          <a:prstGeom prst="rect">
            <a:avLst/>
          </a:prstGeom>
        </p:spPr>
      </p:pic>
      <p:sp>
        <p:nvSpPr>
          <p:cNvPr name="TextBox 12" id="12"/>
          <p:cNvSpPr txBox="true"/>
          <p:nvPr/>
        </p:nvSpPr>
        <p:spPr>
          <a:xfrm rot="0">
            <a:off x="1028700" y="1695923"/>
            <a:ext cx="7556421" cy="1064684"/>
          </a:xfrm>
          <a:prstGeom prst="rect">
            <a:avLst/>
          </a:prstGeom>
        </p:spPr>
        <p:txBody>
          <a:bodyPr anchor="t" rtlCol="false" tIns="0" lIns="0" bIns="0" rIns="0">
            <a:spAutoFit/>
          </a:bodyPr>
          <a:lstStyle/>
          <a:p>
            <a:pPr>
              <a:lnSpc>
                <a:spcPts val="8383"/>
              </a:lnSpc>
            </a:pPr>
            <a:r>
              <a:rPr lang="en-US" sz="6986">
                <a:solidFill>
                  <a:srgbClr val="FFFFFF"/>
                </a:solidFill>
                <a:latin typeface="Poppins Medium Bold"/>
              </a:rPr>
              <a:t>DIAGRAM CLASS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197090" y="-502103"/>
            <a:ext cx="3282359" cy="3383875"/>
          </a:xfrm>
          <a:prstGeom prst="rect">
            <a:avLst/>
          </a:prstGeom>
        </p:spPr>
      </p:pic>
      <p:sp>
        <p:nvSpPr>
          <p:cNvPr name="TextBox 3" id="3"/>
          <p:cNvSpPr txBox="true"/>
          <p:nvPr/>
        </p:nvSpPr>
        <p:spPr>
          <a:xfrm rot="0">
            <a:off x="1028700" y="992886"/>
            <a:ext cx="12360519" cy="2218200"/>
          </a:xfrm>
          <a:prstGeom prst="rect">
            <a:avLst/>
          </a:prstGeom>
        </p:spPr>
        <p:txBody>
          <a:bodyPr anchor="t" rtlCol="false" tIns="0" lIns="0" bIns="0" rIns="0">
            <a:spAutoFit/>
          </a:bodyPr>
          <a:lstStyle/>
          <a:p>
            <a:pPr>
              <a:lnSpc>
                <a:spcPts val="8733"/>
              </a:lnSpc>
            </a:pPr>
            <a:r>
              <a:rPr lang="en-US" sz="7277">
                <a:solidFill>
                  <a:srgbClr val="FFFFFF"/>
                </a:solidFill>
                <a:latin typeface="Poppins Medium Bold"/>
              </a:rPr>
              <a:t>RANCANGAN ANTARMUKA (UI)</a:t>
            </a:r>
          </a:p>
        </p:txBody>
      </p:sp>
      <p:grpSp>
        <p:nvGrpSpPr>
          <p:cNvPr name="Group 4" id="4"/>
          <p:cNvGrpSpPr>
            <a:grpSpLocks noChangeAspect="true"/>
          </p:cNvGrpSpPr>
          <p:nvPr/>
        </p:nvGrpSpPr>
        <p:grpSpPr>
          <a:xfrm rot="0">
            <a:off x="1957937" y="3945121"/>
            <a:ext cx="2599081" cy="5142729"/>
            <a:chOff x="0" y="0"/>
            <a:chExt cx="2620010" cy="5184140"/>
          </a:xfrm>
        </p:grpSpPr>
        <p:sp>
          <p:nvSpPr>
            <p:cNvPr name="Freeform 5" id="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6" id="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4" r="-64" t="0" b="0"/>
              </a:stretch>
            </a:blipFill>
          </p:spPr>
        </p:sp>
        <p:sp>
          <p:nvSpPr>
            <p:cNvPr name="Freeform 7" id="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8" id="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9" id="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0" id="1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1" id="1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2" id="1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3" id="1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grpSp>
        <p:nvGrpSpPr>
          <p:cNvPr name="Group 14" id="14"/>
          <p:cNvGrpSpPr>
            <a:grpSpLocks noChangeAspect="true"/>
          </p:cNvGrpSpPr>
          <p:nvPr/>
        </p:nvGrpSpPr>
        <p:grpSpPr>
          <a:xfrm rot="0">
            <a:off x="5879376" y="3945121"/>
            <a:ext cx="2599081" cy="5142729"/>
            <a:chOff x="0" y="0"/>
            <a:chExt cx="2620010" cy="5184140"/>
          </a:xfrm>
        </p:grpSpPr>
        <p:sp>
          <p:nvSpPr>
            <p:cNvPr name="Freeform 15" id="1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16" id="1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4" r="-64" t="0" b="0"/>
              </a:stretch>
            </a:blipFill>
          </p:spPr>
        </p:sp>
        <p:sp>
          <p:nvSpPr>
            <p:cNvPr name="Freeform 17" id="1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8" id="1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9" id="1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20" id="2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21" id="2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22" id="2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23" id="2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grpSp>
        <p:nvGrpSpPr>
          <p:cNvPr name="Group 24" id="24"/>
          <p:cNvGrpSpPr>
            <a:grpSpLocks noChangeAspect="true"/>
          </p:cNvGrpSpPr>
          <p:nvPr/>
        </p:nvGrpSpPr>
        <p:grpSpPr>
          <a:xfrm rot="0">
            <a:off x="9805179" y="3945121"/>
            <a:ext cx="2599081" cy="5142729"/>
            <a:chOff x="0" y="0"/>
            <a:chExt cx="2620010" cy="5184140"/>
          </a:xfrm>
        </p:grpSpPr>
        <p:sp>
          <p:nvSpPr>
            <p:cNvPr name="Freeform 25" id="2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26" id="2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4" r="-64" t="0" b="0"/>
              </a:stretch>
            </a:blipFill>
          </p:spPr>
        </p:sp>
        <p:sp>
          <p:nvSpPr>
            <p:cNvPr name="Freeform 27" id="2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28" id="2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29" id="2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30" id="3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31" id="3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32" id="3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33" id="3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grpSp>
        <p:nvGrpSpPr>
          <p:cNvPr name="Group 34" id="34"/>
          <p:cNvGrpSpPr>
            <a:grpSpLocks noChangeAspect="true"/>
          </p:cNvGrpSpPr>
          <p:nvPr/>
        </p:nvGrpSpPr>
        <p:grpSpPr>
          <a:xfrm rot="0">
            <a:off x="13730982" y="3945121"/>
            <a:ext cx="2599081" cy="5142729"/>
            <a:chOff x="0" y="0"/>
            <a:chExt cx="2620010" cy="5184140"/>
          </a:xfrm>
        </p:grpSpPr>
        <p:sp>
          <p:nvSpPr>
            <p:cNvPr name="Freeform 35" id="3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36" id="3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64" r="-64" t="0" b="0"/>
              </a:stretch>
            </a:blipFill>
          </p:spPr>
        </p:sp>
        <p:sp>
          <p:nvSpPr>
            <p:cNvPr name="Freeform 37" id="3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38" id="3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39" id="3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40" id="4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41" id="4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42" id="4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43" id="4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name="TextBox 44" id="44"/>
          <p:cNvSpPr txBox="true"/>
          <p:nvPr/>
        </p:nvSpPr>
        <p:spPr>
          <a:xfrm rot="0">
            <a:off x="1957937" y="3484969"/>
            <a:ext cx="14372126" cy="328145"/>
          </a:xfrm>
          <a:prstGeom prst="rect">
            <a:avLst/>
          </a:prstGeom>
        </p:spPr>
        <p:txBody>
          <a:bodyPr anchor="t" rtlCol="false" tIns="0" lIns="0" bIns="0" rIns="0">
            <a:spAutoFit/>
          </a:bodyPr>
          <a:lstStyle/>
          <a:p>
            <a:pPr>
              <a:lnSpc>
                <a:spcPts val="2780"/>
              </a:lnSpc>
            </a:pPr>
            <a:r>
              <a:rPr lang="en-US" sz="1986">
                <a:solidFill>
                  <a:srgbClr val="FFFFFF"/>
                </a:solidFill>
                <a:latin typeface="Poppins Light"/>
              </a:rPr>
              <a:t>     MENU UTAMA                                  PEMBELIAN                            DAFTAR PEMBELIAN                        STRUK PEMBELIAN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000021" y="2457912"/>
            <a:ext cx="2287958" cy="625506"/>
            <a:chOff x="0" y="0"/>
            <a:chExt cx="3050611" cy="834007"/>
          </a:xfrm>
        </p:grpSpPr>
        <p:sp>
          <p:nvSpPr>
            <p:cNvPr name="AutoShape 3" id="3"/>
            <p:cNvSpPr/>
            <p:nvPr/>
          </p:nvSpPr>
          <p:spPr>
            <a:xfrm rot="0">
              <a:off x="0" y="0"/>
              <a:ext cx="3050611" cy="834007"/>
            </a:xfrm>
            <a:prstGeom prst="rect">
              <a:avLst/>
            </a:prstGeom>
            <a:solidFill>
              <a:srgbClr val="10B5BF"/>
            </a:solidFill>
          </p:spPr>
        </p:sp>
        <p:sp>
          <p:nvSpPr>
            <p:cNvPr name="TextBox 4" id="4"/>
            <p:cNvSpPr txBox="true"/>
            <p:nvPr/>
          </p:nvSpPr>
          <p:spPr>
            <a:xfrm rot="0">
              <a:off x="228600" y="147552"/>
              <a:ext cx="2593411" cy="503132"/>
            </a:xfrm>
            <a:prstGeom prst="rect">
              <a:avLst/>
            </a:prstGeom>
          </p:spPr>
          <p:txBody>
            <a:bodyPr anchor="t" rtlCol="false" tIns="0" lIns="0" bIns="0" rIns="0">
              <a:spAutoFit/>
            </a:bodyPr>
            <a:lstStyle/>
            <a:p>
              <a:pPr>
                <a:lnSpc>
                  <a:spcPts val="3219"/>
                </a:lnSpc>
              </a:pPr>
              <a:r>
                <a:rPr lang="en-US" sz="2300">
                  <a:solidFill>
                    <a:srgbClr val="FFFFFF"/>
                  </a:solidFill>
                  <a:latin typeface="Poppins Light"/>
                </a:rPr>
                <a:t>main.java</a:t>
              </a:r>
            </a:p>
          </p:txBody>
        </p:sp>
      </p:grpSp>
      <p:pic>
        <p:nvPicPr>
          <p:cNvPr name="Picture 5" id="5"/>
          <p:cNvPicPr>
            <a:picLocks noChangeAspect="true"/>
          </p:cNvPicPr>
          <p:nvPr/>
        </p:nvPicPr>
        <p:blipFill>
          <a:blip r:embed="rId2"/>
          <a:srcRect l="0" t="0" r="0" b="0"/>
          <a:stretch>
            <a:fillRect/>
          </a:stretch>
        </p:blipFill>
        <p:spPr>
          <a:xfrm flipH="false" flipV="false" rot="0">
            <a:off x="4007804" y="3337595"/>
            <a:ext cx="10516242" cy="592070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172900" y="-551626"/>
            <a:ext cx="4938520" cy="3160653"/>
          </a:xfrm>
          <a:prstGeom prst="rect">
            <a:avLst/>
          </a:prstGeom>
        </p:spPr>
      </p:pic>
      <p:sp>
        <p:nvSpPr>
          <p:cNvPr name="TextBox 7" id="7"/>
          <p:cNvSpPr txBox="true"/>
          <p:nvPr/>
        </p:nvSpPr>
        <p:spPr>
          <a:xfrm rot="0">
            <a:off x="1016546" y="1019175"/>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CODINGAN DI 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000021" y="2457912"/>
            <a:ext cx="2287958" cy="625506"/>
            <a:chOff x="0" y="0"/>
            <a:chExt cx="3050611" cy="834007"/>
          </a:xfrm>
        </p:grpSpPr>
        <p:sp>
          <p:nvSpPr>
            <p:cNvPr name="AutoShape 3" id="3"/>
            <p:cNvSpPr/>
            <p:nvPr/>
          </p:nvSpPr>
          <p:spPr>
            <a:xfrm rot="0">
              <a:off x="0" y="0"/>
              <a:ext cx="3050611" cy="834007"/>
            </a:xfrm>
            <a:prstGeom prst="rect">
              <a:avLst/>
            </a:prstGeom>
            <a:solidFill>
              <a:srgbClr val="10B5BF"/>
            </a:solidFill>
          </p:spPr>
        </p:sp>
        <p:sp>
          <p:nvSpPr>
            <p:cNvPr name="TextBox 4" id="4"/>
            <p:cNvSpPr txBox="true"/>
            <p:nvPr/>
          </p:nvSpPr>
          <p:spPr>
            <a:xfrm rot="0">
              <a:off x="228600" y="147552"/>
              <a:ext cx="2593411" cy="503132"/>
            </a:xfrm>
            <a:prstGeom prst="rect">
              <a:avLst/>
            </a:prstGeom>
          </p:spPr>
          <p:txBody>
            <a:bodyPr anchor="t" rtlCol="false" tIns="0" lIns="0" bIns="0" rIns="0">
              <a:spAutoFit/>
            </a:bodyPr>
            <a:lstStyle/>
            <a:p>
              <a:pPr>
                <a:lnSpc>
                  <a:spcPts val="3219"/>
                </a:lnSpc>
              </a:pPr>
              <a:r>
                <a:rPr lang="en-US" sz="2300">
                  <a:solidFill>
                    <a:srgbClr val="FFFFFF"/>
                  </a:solidFill>
                  <a:latin typeface="Poppins Light"/>
                </a:rPr>
                <a:t>transaksi.java</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7014" y="5973755"/>
            <a:ext cx="4084874" cy="411480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3857765" y="3305938"/>
            <a:ext cx="10572470" cy="5952362"/>
          </a:xfrm>
          <a:prstGeom prst="rect">
            <a:avLst/>
          </a:prstGeom>
        </p:spPr>
      </p:pic>
      <p:sp>
        <p:nvSpPr>
          <p:cNvPr name="TextBox 7" id="7"/>
          <p:cNvSpPr txBox="true"/>
          <p:nvPr/>
        </p:nvSpPr>
        <p:spPr>
          <a:xfrm rot="0">
            <a:off x="1028700" y="1014432"/>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CODINGAN DI IDE</a:t>
            </a:r>
          </a:p>
        </p:txBody>
      </p:sp>
      <p:pic>
        <p:nvPicPr>
          <p:cNvPr name="Picture 8" id="8"/>
          <p:cNvPicPr>
            <a:picLocks noChangeAspect="true"/>
          </p:cNvPicPr>
          <p:nvPr/>
        </p:nvPicPr>
        <p:blipFill>
          <a:blip r:embed="rId5"/>
          <a:srcRect l="0" t="0" r="0" b="0"/>
          <a:stretch>
            <a:fillRect/>
          </a:stretch>
        </p:blipFill>
        <p:spPr>
          <a:xfrm flipH="false" flipV="false" rot="-7698346">
            <a:off x="16364557" y="980181"/>
            <a:ext cx="2866797" cy="295546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67985" y="6119106"/>
            <a:ext cx="5463382" cy="5463382"/>
          </a:xfrm>
          <a:prstGeom prst="rect">
            <a:avLst/>
          </a:prstGeom>
        </p:spPr>
      </p:pic>
      <p:grpSp>
        <p:nvGrpSpPr>
          <p:cNvPr name="Group 3" id="3"/>
          <p:cNvGrpSpPr/>
          <p:nvPr/>
        </p:nvGrpSpPr>
        <p:grpSpPr>
          <a:xfrm rot="0">
            <a:off x="8000021" y="2457912"/>
            <a:ext cx="2799310" cy="625506"/>
            <a:chOff x="0" y="0"/>
            <a:chExt cx="3732413" cy="834007"/>
          </a:xfrm>
        </p:grpSpPr>
        <p:sp>
          <p:nvSpPr>
            <p:cNvPr name="AutoShape 4" id="4"/>
            <p:cNvSpPr/>
            <p:nvPr/>
          </p:nvSpPr>
          <p:spPr>
            <a:xfrm rot="0">
              <a:off x="0" y="0"/>
              <a:ext cx="3732413" cy="834007"/>
            </a:xfrm>
            <a:prstGeom prst="rect">
              <a:avLst/>
            </a:prstGeom>
            <a:solidFill>
              <a:srgbClr val="10B5BF"/>
            </a:solidFill>
          </p:spPr>
        </p:sp>
        <p:sp>
          <p:nvSpPr>
            <p:cNvPr name="TextBox 5" id="5"/>
            <p:cNvSpPr txBox="true"/>
            <p:nvPr/>
          </p:nvSpPr>
          <p:spPr>
            <a:xfrm rot="0">
              <a:off x="279691" y="147552"/>
              <a:ext cx="3173030" cy="503132"/>
            </a:xfrm>
            <a:prstGeom prst="rect">
              <a:avLst/>
            </a:prstGeom>
          </p:spPr>
          <p:txBody>
            <a:bodyPr anchor="t" rtlCol="false" tIns="0" lIns="0" bIns="0" rIns="0">
              <a:spAutoFit/>
            </a:bodyPr>
            <a:lstStyle/>
            <a:p>
              <a:pPr>
                <a:lnSpc>
                  <a:spcPts val="3219"/>
                </a:lnSpc>
              </a:pPr>
              <a:r>
                <a:rPr lang="en-US" sz="2300">
                  <a:solidFill>
                    <a:srgbClr val="FFFFFF"/>
                  </a:solidFill>
                  <a:latin typeface="Poppins Light"/>
                </a:rPr>
                <a:t>coffeshopp.java</a:t>
              </a:r>
            </a:p>
          </p:txBody>
        </p:sp>
      </p:grpSp>
      <p:pic>
        <p:nvPicPr>
          <p:cNvPr name="Picture 6" id="6"/>
          <p:cNvPicPr>
            <a:picLocks noChangeAspect="true"/>
          </p:cNvPicPr>
          <p:nvPr/>
        </p:nvPicPr>
        <p:blipFill>
          <a:blip r:embed="rId4"/>
          <a:srcRect l="0" t="0" r="0" b="0"/>
          <a:stretch>
            <a:fillRect/>
          </a:stretch>
        </p:blipFill>
        <p:spPr>
          <a:xfrm flipH="false" flipV="false" rot="0">
            <a:off x="794331" y="3679724"/>
            <a:ext cx="8127454" cy="457580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9399676" y="3679724"/>
            <a:ext cx="8127454" cy="4575804"/>
          </a:xfrm>
          <a:prstGeom prst="rect">
            <a:avLst/>
          </a:prstGeom>
        </p:spPr>
      </p:pic>
      <p:sp>
        <p:nvSpPr>
          <p:cNvPr name="TextBox 8" id="8"/>
          <p:cNvSpPr txBox="true"/>
          <p:nvPr/>
        </p:nvSpPr>
        <p:spPr>
          <a:xfrm rot="0">
            <a:off x="1016546" y="1019175"/>
            <a:ext cx="9630772" cy="1751489"/>
          </a:xfrm>
          <a:prstGeom prst="rect">
            <a:avLst/>
          </a:prstGeom>
        </p:spPr>
        <p:txBody>
          <a:bodyPr anchor="t" rtlCol="false" tIns="0" lIns="0" bIns="0" rIns="0">
            <a:spAutoFit/>
          </a:bodyPr>
          <a:lstStyle/>
          <a:p>
            <a:pPr>
              <a:lnSpc>
                <a:spcPts val="6858"/>
              </a:lnSpc>
            </a:pPr>
            <a:r>
              <a:rPr lang="en-US" sz="5715">
                <a:solidFill>
                  <a:srgbClr val="FFFFFF"/>
                </a:solidFill>
                <a:latin typeface="Poppins Medium Bold"/>
              </a:rPr>
              <a:t>SCREENSHOT CODINGAN DI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DAFXDUW0Iq4</dc:identifier>
  <dcterms:modified xsi:type="dcterms:W3CDTF">2011-08-01T06:04:30Z</dcterms:modified>
  <cp:revision>1</cp:revision>
  <dc:title>Presentasi Teknologi 5G Elemen 3D Biru</dc:title>
</cp:coreProperties>
</file>